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notesMasterIdLst>
    <p:notesMasterId r:id="rId23"/>
  </p:notesMasterIdLst>
  <p:sldIdLst>
    <p:sldId id="256" r:id="rId2"/>
    <p:sldId id="258" r:id="rId3"/>
    <p:sldId id="257" r:id="rId4"/>
    <p:sldId id="262" r:id="rId5"/>
    <p:sldId id="259" r:id="rId6"/>
    <p:sldId id="260" r:id="rId7"/>
    <p:sldId id="261" r:id="rId8"/>
    <p:sldId id="270" r:id="rId9"/>
    <p:sldId id="271" r:id="rId10"/>
    <p:sldId id="272" r:id="rId11"/>
    <p:sldId id="278" r:id="rId12"/>
    <p:sldId id="273" r:id="rId13"/>
    <p:sldId id="277" r:id="rId14"/>
    <p:sldId id="274" r:id="rId15"/>
    <p:sldId id="275" r:id="rId16"/>
    <p:sldId id="276" r:id="rId17"/>
    <p:sldId id="279" r:id="rId18"/>
    <p:sldId id="280" r:id="rId19"/>
    <p:sldId id="281" r:id="rId20"/>
    <p:sldId id="269" r:id="rId21"/>
    <p:sldId id="268" r:id="rId22"/>
  </p:sldIdLst>
  <p:sldSz cx="9144000" cy="6858000" type="screen4x3"/>
  <p:notesSz cx="6858000" cy="9144000"/>
  <p:defaultTextStyle>
    <a:defPPr>
      <a:defRPr lang="ru-B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4047" autoAdjust="0"/>
    <p:restoredTop sz="94662" autoAdjust="0"/>
  </p:normalViewPr>
  <p:slideViewPr>
    <p:cSldViewPr>
      <p:cViewPr>
        <p:scale>
          <a:sx n="130" d="100"/>
          <a:sy n="130" d="100"/>
        </p:scale>
        <p:origin x="264" y="6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1.png>
</file>

<file path=ppt/media/image2.png>
</file>

<file path=ppt/media/image3.png>
</file>

<file path=ppt/media/image4.png>
</file>

<file path=ppt/media/image5.tiff>
</file>

<file path=ppt/media/image6.jpe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952E4-8D9D-49BE-8DE3-7532487EF9BA}" type="datetimeFigureOut">
              <a:rPr lang="ru-RU" smtClean="0"/>
              <a:t>21.06.2020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EF2E69-A8A2-4A70-89DE-4603196F9F6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633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EF2E69-A8A2-4A70-89DE-4603196F9F62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2830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A0BB25-6DFC-5F44-B629-9E117766AB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E5B339D-4E1D-B84F-96B1-7ED3A17BBE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1F4993-61B5-F543-A120-9CB2B39C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A7169C-8E7B-534F-943B-F014F0686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584944-2C97-FC4C-9EA9-1713C1C1E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00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DBF609-57E5-204A-914B-02467C8E6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6D64630-677A-0040-BFAF-B2BC492C5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23A33FA-E1F2-BE4D-8FE4-C43430CCA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5710FF-83CA-0C43-A98D-AF8766C46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D1F8287-8B67-164D-849E-1B732C41F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772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7CE4478-78B1-2943-B5B7-846EE682D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6C553F2-F255-C64D-8EE3-2884859DC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FFED263-D9DA-DA49-AC05-73B41B161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FE7CDAF-33D4-AF41-852B-D45635008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814A3D-FE47-D646-8320-D77FC3FCB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496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1065F6-303C-C346-BE66-79A24A5B2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CDBDE9-21BE-C646-873B-2F34DD466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49CBFFE-147A-D841-8F3D-C2EAFB358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8006C4-905D-5C41-A41C-7E2EA645D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B2CEEA-73CF-6F4B-8B65-383A7F2F3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45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A84F97-5826-FF4B-B2F1-098CC31B9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D6C4C36-71CE-0D47-8D69-811073D34A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F2E8F6-48EB-5148-BCE4-24C99B17F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481371F-DB47-1549-8895-04BDD259D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0D5BE9-CF4D-7844-8FA2-FE5676B3C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105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8A6F2-0874-C943-B705-3905D04DA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BC31DC4-19D4-714F-B238-4FC51CFFBE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6FEC5E-454C-4D44-AF0D-EC8E2500E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9C522F2-3081-1643-BF01-A8B64CBF7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BAD008-2FEF-D546-BB8E-9B2EB76F5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5CA5CE-C3F5-024B-BC93-579ECF1DD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53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BC321E-CC57-CC47-AEE9-6C8273A5D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2E6B19B-E41C-1C4A-87EE-1A468F677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32104B9-0D8F-FF48-83E5-A3DC2D44C4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FECE0D2-6A0E-574E-BAFE-E332D5132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674C2A2-A85E-A947-AD65-8CCE6DAE1C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3C193C3-19E2-B145-9822-0FC3768EE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AB813B6-1500-2E47-9347-DAD1302EE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31D46E8-97E9-6B40-8DC3-A65006300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15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E97DBE-4F97-3345-AD6F-4D61007E1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6D58CAF-5920-7C4A-9822-48492BBF1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EDC34E-F7C2-624A-8EFF-BE77F6EA4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56DDA62-F786-C748-8F98-B4A92E297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84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1C96EF1-FC4A-124B-BA99-AE5941AAE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10A4678-2658-8843-ACFC-0F77E5418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5037C16-75AE-6B48-9AE0-0A469DC6F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858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F524F3-7E67-F742-A6FC-5E3F95623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65A5F0-FDC9-4D46-BBE9-24894723D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176C311-D39D-BC4F-9257-6F5A8EC27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D423D90-078F-9845-BB99-B886752AC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2959FD-092E-E84B-9A47-36BD11310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4C0FC0-5EAD-764D-850B-76ABC94F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415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228E7C-C3F9-B94E-BCC9-CF1E29F9D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DC688AE-D97A-BE48-A758-E070E4CD0C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BY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D8C9A77-F86C-F24F-A7AA-BDC6BF889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911DFF-25A8-4B4C-ADFC-461F9ABF2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548439F-70A7-F04F-9ABE-4C45CD168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91FFEAD-4DBF-3444-B22D-BE0909B8CA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561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4CF54C-01E7-2040-A934-DA8819947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BY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D9C5556-914B-794B-9B11-6E7B867CB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BY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F56599-A6AE-A84C-B18C-A018650D7E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F463A-BC7C-46EE-9F1E-7F377CCA4891}" type="datetimeFigureOut">
              <a:rPr lang="en-US" smtClean="0"/>
              <a:pPr/>
              <a:t>6/21/20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01A321-B44A-EB43-BD98-F6C08675D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84435F-B18D-3746-9FB2-6FF46439EC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031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BY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jpe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06676" y="1531694"/>
            <a:ext cx="8930648" cy="2811705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Программное средство под операционную систему </a:t>
            </a:r>
            <a:r>
              <a:rPr lang="en-US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Android </a:t>
            </a:r>
            <a:r>
              <a:rPr lang="ru-RU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  <a:cs typeface="Times New Roman" panose="02020603050405020304" pitchFamily="18" charset="0"/>
              </a:rPr>
              <a:t>для отслеживания данных о состоянии здоровья больных сахарным диабетом людей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169924" y="5577164"/>
            <a:ext cx="5867400" cy="762000"/>
          </a:xfrm>
        </p:spPr>
        <p:txBody>
          <a:bodyPr>
            <a:noAutofit/>
          </a:bodyPr>
          <a:lstStyle/>
          <a:p>
            <a:pPr algn="r">
              <a:spcBef>
                <a:spcPct val="50000"/>
              </a:spcBef>
            </a:pPr>
            <a:r>
              <a:rPr lang="ru-RU" i="1" dirty="0">
                <a:latin typeface="ISOCPEUR" panose="020B0604020202020204" pitchFamily="34" charset="0"/>
                <a:cs typeface="Times New Roman" panose="02020603050405020304" pitchFamily="18" charset="0"/>
              </a:rPr>
              <a:t>Руководитель – магистр технических наук,  ассистент кафедры ПИКС КАЗЮЧИЦ Владислав Олегович</a:t>
            </a:r>
          </a:p>
        </p:txBody>
      </p:sp>
      <p:pic>
        <p:nvPicPr>
          <p:cNvPr id="1026" name="Picture 2" descr="C:\Users\nosense\Downloads\images.jpg"/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3169924" y="5177054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i="1" dirty="0">
                <a:latin typeface="ISOCPEUR" panose="020B0604020202020204" pitchFamily="34" charset="0"/>
                <a:cs typeface="Times New Roman" panose="02020603050405020304" pitchFamily="18" charset="0"/>
              </a:rPr>
              <a:t>Студент группы 613802 ЛЁЛЯ Павел Алексеевич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6339164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i="1" dirty="0">
                <a:latin typeface="ISOCPEUR" panose="020B0604020202020204" pitchFamily="34" charset="0"/>
                <a:cs typeface="Times New Roman" panose="02020603050405020304" pitchFamily="18" charset="0"/>
              </a:rPr>
              <a:t>Минск 2020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АРХИТЕКТУРА ПРОГРАММНОГО СРЕДСТВА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35188B-55FF-B040-8B98-701009602594}"/>
              </a:ext>
            </a:extLst>
          </p:cNvPr>
          <p:cNvSpPr txBox="1"/>
          <p:nvPr/>
        </p:nvSpPr>
        <p:spPr>
          <a:xfrm>
            <a:off x="454170" y="2362200"/>
            <a:ext cx="6327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i="1" dirty="0">
                <a:latin typeface="ISOCPEUR" panose="020B0604020202020204" pitchFamily="34" charset="0"/>
              </a:rPr>
              <a:t>Основа всего программного средства – </a:t>
            </a:r>
            <a:r>
              <a:rPr lang="en-US" sz="2400" i="1" dirty="0">
                <a:latin typeface="ISOCPEUR" panose="020B0604020202020204" pitchFamily="34" charset="0"/>
              </a:rPr>
              <a:t>Activity</a:t>
            </a:r>
            <a:endParaRPr lang="ru-BY" sz="2400" i="1" dirty="0">
              <a:latin typeface="ISOCPEUR" panose="020B0604020202020204" pitchFamily="34" charset="0"/>
            </a:endParaRPr>
          </a:p>
        </p:txBody>
      </p:sp>
      <p:pic>
        <p:nvPicPr>
          <p:cNvPr id="9" name="Picture 10">
            <a:extLst>
              <a:ext uri="{FF2B5EF4-FFF2-40B4-BE49-F238E27FC236}">
                <a16:creationId xmlns:a16="http://schemas.microsoft.com/office/drawing/2014/main" id="{7E66C097-6AE5-BF47-95CD-5C157F30E9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689" y="3135149"/>
            <a:ext cx="7363971" cy="32034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08844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361185-19B5-0648-A464-3D3332EC2E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6111" y="0"/>
            <a:ext cx="97087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185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ИНФОРМАЦИОННАЯ МОДЕЛЬ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ПРОГРАММНОГО СРЕДСТВА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CEBE1B-2BA3-EE46-83D7-6A57DACBA8EF}"/>
              </a:ext>
            </a:extLst>
          </p:cNvPr>
          <p:cNvSpPr txBox="1"/>
          <p:nvPr/>
        </p:nvSpPr>
        <p:spPr>
          <a:xfrm>
            <a:off x="497105" y="2510135"/>
            <a:ext cx="47019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BY" sz="2400" i="1" dirty="0">
                <a:latin typeface="ISOCPEUR" panose="020B0604020202020204" pitchFamily="34" charset="0"/>
              </a:rPr>
              <a:t>СУБД для базы данных</a:t>
            </a:r>
            <a:r>
              <a:rPr lang="en-US" sz="2400" i="1" dirty="0">
                <a:latin typeface="ISOCPEUR" panose="020B0604020202020204" pitchFamily="34" charset="0"/>
              </a:rPr>
              <a:t>:</a:t>
            </a:r>
            <a:r>
              <a:rPr lang="ru-BY" sz="2400" i="1" dirty="0">
                <a:latin typeface="ISOCPEUR" panose="020B0604020202020204" pitchFamily="34" charset="0"/>
              </a:rPr>
              <a:t> </a:t>
            </a:r>
            <a:r>
              <a:rPr lang="en-US" sz="2400" b="1" i="1" dirty="0">
                <a:latin typeface="ISOCPEUR" panose="020B0604020202020204" pitchFamily="34" charset="0"/>
              </a:rPr>
              <a:t>PostgreSQL.</a:t>
            </a:r>
            <a:endParaRPr lang="ru-BY" sz="2400" b="1" i="1" dirty="0">
              <a:latin typeface="ISOCPEUR" panose="020B0604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96D736E-DC08-BE4A-BBB0-663E840EC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3037" y="3048000"/>
            <a:ext cx="6217925" cy="349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915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13A0CE-45EE-8D42-AC79-486C35055C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3900" y="-76200"/>
            <a:ext cx="10591800" cy="748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86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ПОЛЬЗОВАТЕЛЬСКИЙ ИНТЕРФЕЙС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ПРОГРАММНОГО СРЕДСТВА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26F26C-BE2F-904D-97CA-793C652E96BB}"/>
              </a:ext>
            </a:extLst>
          </p:cNvPr>
          <p:cNvSpPr txBox="1"/>
          <p:nvPr/>
        </p:nvSpPr>
        <p:spPr>
          <a:xfrm>
            <a:off x="381001" y="2521058"/>
            <a:ext cx="838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i="1" dirty="0">
                <a:latin typeface="ISOCPEUR" panose="020B0604020202020204" pitchFamily="34" charset="0"/>
              </a:rPr>
              <a:t>Интерфейс программного средства должен удовлетворять следующим требованиям: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должен быть интуитивно понятен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должен присутствовать непосредственный доступ к наиболее необходимым для пользователя функциям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цветовая гамма должна быть приятной для глаз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максимальное использование свободного места, не создавая эффекта </a:t>
            </a:r>
            <a:r>
              <a:rPr lang="ru-RU" sz="2400" i="1" dirty="0" err="1">
                <a:latin typeface="ISOCPEUR" panose="020B0604020202020204" pitchFamily="34" charset="0"/>
              </a:rPr>
              <a:t>нагромождённости</a:t>
            </a:r>
            <a:r>
              <a:rPr lang="ru-RU" sz="2400" i="1" dirty="0">
                <a:latin typeface="ISOCPEUR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5727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CB6380-946C-5A47-92C9-B144EF1361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9449"/>
            <a:ext cx="9144000" cy="645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3907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05DBD83-99B3-E54F-9F36-CB852FEF4AEC}"/>
              </a:ext>
            </a:extLst>
          </p:cNvPr>
          <p:cNvSpPr txBox="1"/>
          <p:nvPr/>
        </p:nvSpPr>
        <p:spPr>
          <a:xfrm>
            <a:off x="228600" y="2951946"/>
            <a:ext cx="4876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ДЕМОНСТРАЦИЯ РАБОТЫ</a:t>
            </a:r>
          </a:p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ПРОГРАММНОГО СРЕДСТВА</a:t>
            </a:r>
          </a:p>
        </p:txBody>
      </p:sp>
      <p:pic>
        <p:nvPicPr>
          <p:cNvPr id="2" name="Screen_Recording_20200621-180219.mp4" descr="Screen_Recording_20200621-180219.mp4">
            <a:hlinkClick r:id="" action="ppaction://media"/>
            <a:extLst>
              <a:ext uri="{FF2B5EF4-FFF2-40B4-BE49-F238E27FC236}">
                <a16:creationId xmlns:a16="http://schemas.microsoft.com/office/drawing/2014/main" id="{BFE3B9F0-F42D-B148-B056-3DFB8688CF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10200" y="3048"/>
            <a:ext cx="3086100" cy="6858000"/>
          </a:xfrm>
          <a:prstGeom prst="rect">
            <a:avLst/>
          </a:prstGeom>
        </p:spPr>
      </p:pic>
      <p:pic>
        <p:nvPicPr>
          <p:cNvPr id="5" name="Picture 2" descr="C:\Users\nosense\Downloads\images.jpg">
            <a:extLst>
              <a:ext uri="{FF2B5EF4-FFF2-40B4-BE49-F238E27FC236}">
                <a16:creationId xmlns:a16="http://schemas.microsoft.com/office/drawing/2014/main" id="{0484AE8A-BE73-5644-8391-459EBDB4CC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0224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5FED37-D3E9-5443-8213-04B2BCAB29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837" y="0"/>
            <a:ext cx="48443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97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4C860B-FE7A-A348-8C42-93521BDE71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837" y="0"/>
            <a:ext cx="48443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92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48C79E-F6CF-254F-9FA0-A1BB5D5E30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837" y="0"/>
            <a:ext cx="48443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697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АКТУАЛЬНОСТЬ ТЕМЫ ДИПЛОМНОГО ПРОЕКТА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81001" y="2521058"/>
            <a:ext cx="8382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рост количества людей, живущих с сахарным диабетом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необходимость постоянного самонаблюдения заболевших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недостаточный уровень вовлеченности в процесс отслеживания состояния собственного здоровья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необходимость разработки программных средств, привлекающих заболевших детско-подросткового возраста к самонаблюдению и профилактике</a:t>
            </a:r>
            <a:r>
              <a:rPr lang="en-US" sz="2400" i="1" dirty="0">
                <a:latin typeface="ISOCPEUR" panose="020B0604020202020204" pitchFamily="34" charset="0"/>
              </a:rPr>
              <a:t>.</a:t>
            </a:r>
            <a:endParaRPr lang="ru-RU" sz="2400" i="1" dirty="0">
              <a:latin typeface="ISOCPEUR" panose="020B0604020202020204" pitchFamily="34" charset="0"/>
            </a:endParaRPr>
          </a:p>
        </p:txBody>
      </p:sp>
      <p:pic>
        <p:nvPicPr>
          <p:cNvPr id="8" name="Picture 2" descr="C:\Users\nosense\Downloads\images.jpg">
            <a:extLst>
              <a:ext uri="{FF2B5EF4-FFF2-40B4-BE49-F238E27FC236}">
                <a16:creationId xmlns:a16="http://schemas.microsoft.com/office/drawing/2014/main" id="{C2A38256-2F0E-A44A-B700-507F45C702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04053B4-E442-4D40-8266-42A736600A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nosense\Downloads\images.jpg">
            <a:extLst>
              <a:ext uri="{FF2B5EF4-FFF2-40B4-BE49-F238E27FC236}">
                <a16:creationId xmlns:a16="http://schemas.microsoft.com/office/drawing/2014/main" id="{AB59C088-7807-3545-BF4E-2941800D23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9209DF6-0E56-0045-8146-2726A854E0C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414B9A-7B03-ED43-BAA2-60A116491A97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ЗАКЛЮЧЕНИЕ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733B48-2F71-A54B-AA85-D0FAB6DC3A94}"/>
              </a:ext>
            </a:extLst>
          </p:cNvPr>
          <p:cNvSpPr txBox="1"/>
          <p:nvPr/>
        </p:nvSpPr>
        <p:spPr>
          <a:xfrm>
            <a:off x="381001" y="2521058"/>
            <a:ext cx="8382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000" i="1" dirty="0">
                <a:latin typeface="ISOCPEUR" panose="020B0604020202020204" pitchFamily="34" charset="0"/>
              </a:rPr>
              <a:t>В результате дипломного проектирования было создано программное средство, позволяющее пользователю, имеющему заболевание сахарным диабетом, вести учет состояния своего здоровья. При разработке были учтены основные требования к его функциональности: 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авторизации в системе;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просмотра профиля пользователя;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внесения данных о потребленных пользователем калориях, уровне глюкозы в крови, времени физической активности;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устанавливать получение уведомлений с напоминанием о принятии лекарственных средств;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возможность получения пользователем статистики своих данных;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реализация игровой логики и системы вознаграждения пользователя;</a:t>
            </a:r>
          </a:p>
          <a:p>
            <a:pPr marL="342900" indent="-342900" algn="just">
              <a:buFont typeface="Системный шрифт"/>
              <a:buChar char="–"/>
            </a:pPr>
            <a:r>
              <a:rPr lang="ru-RU" sz="2000" i="1" dirty="0">
                <a:latin typeface="ISOCPEUR" panose="020B0604020202020204" pitchFamily="34" charset="0"/>
              </a:rPr>
              <a:t>реализация чат-бота.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2721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СПАСИБО ЗА ВНИМАНИЕ</a:t>
            </a:r>
          </a:p>
        </p:txBody>
      </p:sp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003A6DFA-9C1A-9943-9C65-6FBFCF8726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6A858F8-A326-AC48-A4CC-80F255B628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2521058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i="1" dirty="0">
                <a:latin typeface="ISOCPEUR" panose="020B0604020202020204" pitchFamily="34" charset="0"/>
              </a:rPr>
              <a:t>Разработка </a:t>
            </a:r>
            <a:r>
              <a:rPr lang="ru-RU" sz="2400" i="1" dirty="0">
                <a:latin typeface="ISOCPEUR" panose="020B0604020202020204" pitchFamily="34" charset="0"/>
                <a:cs typeface="Times New Roman" panose="02020603050405020304" pitchFamily="18" charset="0"/>
              </a:rPr>
              <a:t>программного средства под операционную систему </a:t>
            </a:r>
            <a:r>
              <a:rPr lang="en-US" sz="2400" i="1" dirty="0">
                <a:latin typeface="ISOCPEUR" panose="020B0604020202020204" pitchFamily="34" charset="0"/>
                <a:cs typeface="Times New Roman" panose="02020603050405020304" pitchFamily="18" charset="0"/>
              </a:rPr>
              <a:t>Android </a:t>
            </a:r>
            <a:r>
              <a:rPr lang="ru-RU" sz="2400" i="1" dirty="0">
                <a:latin typeface="ISOCPEUR" panose="020B0604020202020204" pitchFamily="34" charset="0"/>
                <a:cs typeface="Times New Roman" panose="02020603050405020304" pitchFamily="18" charset="0"/>
              </a:rPr>
              <a:t>для отслеживания данных о состоянии больных сахарным диабетом людей</a:t>
            </a:r>
            <a:r>
              <a:rPr lang="ru-RU" sz="2400" i="1" dirty="0">
                <a:latin typeface="ISOCPEUR" panose="020B0604020202020204" pitchFamily="34" charset="0"/>
              </a:rPr>
              <a:t> </a:t>
            </a:r>
          </a:p>
        </p:txBody>
      </p:sp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9B6F42F3-A135-BA4E-ACFB-6FC21060A0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B9CC9DB-AD18-5941-9E5C-BD93EB26793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75A782E-AC6C-F441-8DDD-19134D31F21D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ЦЕЛЬ ДИПЛОМНОГО ПРОЕКТА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nosense\Downloads\images.jpg">
            <a:extLst>
              <a:ext uri="{FF2B5EF4-FFF2-40B4-BE49-F238E27FC236}">
                <a16:creationId xmlns:a16="http://schemas.microsoft.com/office/drawing/2014/main" id="{1115AD45-4942-FD4C-9B1E-07643BD854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726E72-31C6-B344-B776-1BA77B848E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C07C602-13B2-7744-BCA4-333950BDEA87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ЗАДАЧИ ДИПЛОМНОГО ПРОЕКТА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0691F9-73D7-9443-98C1-4CCE66090E7B}"/>
              </a:ext>
            </a:extLst>
          </p:cNvPr>
          <p:cNvSpPr txBox="1"/>
          <p:nvPr/>
        </p:nvSpPr>
        <p:spPr>
          <a:xfrm>
            <a:off x="381001" y="2521058"/>
            <a:ext cx="8382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анализ рынка существующих программных средств для отслеживания данных о состоянии здоровья диабетиков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планирование принципа работы и функциональных возможностей программного средства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проектирование архитектуры, информационной модели и интерфейса программного средства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разработка программного средства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проведение технико-экономического обоснования и целесообразности разработки программного средства.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nosense\Downloads\images.jpg">
            <a:extLst>
              <a:ext uri="{FF2B5EF4-FFF2-40B4-BE49-F238E27FC236}">
                <a16:creationId xmlns:a16="http://schemas.microsoft.com/office/drawing/2014/main" id="{010A9DB0-C895-5849-A6E6-024652AC0B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CB6AFBA-B3DB-6542-AA06-184C649E373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9382B3C-7A38-354B-A27A-93B6E5009EE7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АНАЛИЗ СУЩЕСТВУЮЩИХ ПРОГРАММНЫХ СРЕДСТВ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СХОЖЕЙ ТЕМАТИКИ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5C18B95D-1199-C24E-8186-4552FC8F97E3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06676" y="2009495"/>
            <a:ext cx="814358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BY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89BC5D46-68BA-9D47-939D-7DB5FA12F8B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2724" y="2523597"/>
            <a:ext cx="2514600" cy="418489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00CB010-76CD-2D43-83C9-821AD439F8EF}"/>
              </a:ext>
            </a:extLst>
          </p:cNvPr>
          <p:cNvSpPr txBox="1"/>
          <p:nvPr/>
        </p:nvSpPr>
        <p:spPr>
          <a:xfrm>
            <a:off x="381001" y="2521058"/>
            <a:ext cx="603504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программные средства имеют богатый функционал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программные средства недостаточно интерактивны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программные средства плохо приспособлены для пользователей детско-подросткового возраста.</a:t>
            </a:r>
            <a:endParaRPr lang="en-US" sz="2400" i="1" dirty="0">
              <a:latin typeface="ISOCPEUR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A1A9C44D-B363-5B43-9DAA-5D0BE835B3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FFA48C1-1158-E04D-80CC-8B7C823529A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15C17E-8127-F54B-9431-A2C8926E8CAF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АНАЛИЗ ИСХОДНЫХ ДАННЫХ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00BEFF-999D-CC42-9A1B-B7776468D25E}"/>
              </a:ext>
            </a:extLst>
          </p:cNvPr>
          <p:cNvSpPr txBox="1"/>
          <p:nvPr/>
        </p:nvSpPr>
        <p:spPr>
          <a:xfrm>
            <a:off x="381001" y="2521058"/>
            <a:ext cx="8382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i="1" dirty="0">
                <a:latin typeface="ISOCPEUR" panose="020B0604020202020204" pitchFamily="34" charset="0"/>
              </a:rPr>
              <a:t>Программное средство должно обеспечивать выполнение следующих функций: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возможность создания учетной записи пользователя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сбор статистических данных о состоянии здоровья пользователя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выставление напоминаний о принятии лекарственных средств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отображение статистической информации в виде графиков и таблиц</a:t>
            </a:r>
            <a:r>
              <a:rPr lang="en-US" sz="2400" i="1" dirty="0">
                <a:latin typeface="ISOCPEUR" panose="020B0604020202020204" pitchFamily="34" charset="0"/>
              </a:rPr>
              <a:t>;</a:t>
            </a:r>
            <a:endParaRPr lang="ru-RU" sz="2400" i="1" dirty="0">
              <a:latin typeface="ISOCPEUR" panose="020B0604020202020204" pitchFamily="34" charset="0"/>
            </a:endParaRPr>
          </a:p>
          <a:p>
            <a:pPr marL="285750" indent="-285750" algn="just">
              <a:buFont typeface="Системный шрифт"/>
              <a:buChar char="–"/>
            </a:pPr>
            <a:r>
              <a:rPr lang="ru-RU" sz="2400" i="1" dirty="0">
                <a:latin typeface="ISOCPEUR" panose="020B0604020202020204" pitchFamily="34" charset="0"/>
              </a:rPr>
              <a:t>наличие игровой логики и игрового персонажа чат-бота.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ВЫБОР ЯЗЫКА ПРОГРАММИРОВАНИЯ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И СРЕДСТВ РАЗРАБОТКИ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1431C4-0A5F-9C43-86D2-F9644F7AF9AB}"/>
              </a:ext>
            </a:extLst>
          </p:cNvPr>
          <p:cNvSpPr txBox="1"/>
          <p:nvPr/>
        </p:nvSpPr>
        <p:spPr>
          <a:xfrm>
            <a:off x="381001" y="2521058"/>
            <a:ext cx="838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BY" sz="2400" i="1" dirty="0">
                <a:latin typeface="ISOCPEUR" panose="020B0604020202020204" pitchFamily="34" charset="0"/>
              </a:rPr>
              <a:t>Язык программирования</a:t>
            </a:r>
            <a:r>
              <a:rPr lang="ru-BY" sz="2400" i="1">
                <a:latin typeface="ISOCPEUR" panose="020B0604020202020204" pitchFamily="34" charset="0"/>
              </a:rPr>
              <a:t>: </a:t>
            </a:r>
            <a:r>
              <a:rPr lang="en-US" sz="2400" b="1" i="1" dirty="0">
                <a:latin typeface="ISOCPEUR" panose="020B0604020202020204" pitchFamily="34" charset="0"/>
              </a:rPr>
              <a:t>JavaScript</a:t>
            </a:r>
            <a:r>
              <a:rPr lang="ru-RU" sz="2400" b="1" i="1" dirty="0">
                <a:latin typeface="ISOCPEUR" panose="020B0604020202020204" pitchFamily="34" charset="0"/>
              </a:rPr>
              <a:t>, </a:t>
            </a:r>
            <a:r>
              <a:rPr lang="en-US" sz="2400" b="1" i="1" dirty="0">
                <a:latin typeface="ISOCPEUR" panose="020B0604020202020204" pitchFamily="34" charset="0"/>
              </a:rPr>
              <a:t>TypeScript</a:t>
            </a:r>
            <a:r>
              <a:rPr lang="en-US" sz="2400" i="1" dirty="0">
                <a:latin typeface="ISOCPEUR" panose="020B0604020202020204" pitchFamily="34" charset="0"/>
              </a:rPr>
              <a:t>.</a:t>
            </a:r>
          </a:p>
          <a:p>
            <a:r>
              <a:rPr lang="ru-RU" sz="2400" i="1" dirty="0">
                <a:latin typeface="ISOCPEUR" panose="020B0604020202020204" pitchFamily="34" charset="0"/>
              </a:rPr>
              <a:t>Фреймворки: </a:t>
            </a:r>
            <a:r>
              <a:rPr lang="en-US" sz="2400" b="1" i="1" dirty="0">
                <a:latin typeface="ISOCPEUR" panose="020B0604020202020204" pitchFamily="34" charset="0"/>
              </a:rPr>
              <a:t>React Native</a:t>
            </a:r>
            <a:r>
              <a:rPr lang="ru-RU" sz="2400" b="1" i="1" dirty="0">
                <a:latin typeface="ISOCPEUR" panose="020B0604020202020204" pitchFamily="34" charset="0"/>
              </a:rPr>
              <a:t>, </a:t>
            </a:r>
            <a:r>
              <a:rPr lang="en-US" sz="2400" b="1" i="1" dirty="0">
                <a:latin typeface="ISOCPEUR" panose="020B0604020202020204" pitchFamily="34" charset="0"/>
              </a:rPr>
              <a:t>NodeJS.</a:t>
            </a:r>
            <a:endParaRPr lang="ru-RU" sz="2400" i="1" dirty="0">
              <a:latin typeface="ISOCPEUR" panose="020B0604020202020204" pitchFamily="34" charset="0"/>
            </a:endParaRPr>
          </a:p>
          <a:p>
            <a:endParaRPr lang="ru-RU" sz="2400" i="1" dirty="0">
              <a:latin typeface="ISOCPEUR" panose="020B0604020202020204" pitchFamily="34" charset="0"/>
            </a:endParaRPr>
          </a:p>
          <a:p>
            <a:r>
              <a:rPr lang="ru-RU" sz="2400" i="1" dirty="0">
                <a:latin typeface="ISOCPEUR" panose="020B0604020202020204" pitchFamily="34" charset="0"/>
              </a:rPr>
              <a:t>Сделана ставка на кроссплатформенность, что позволит в будущем без особых усилий реализовать версию программного средства под операционную систему </a:t>
            </a:r>
            <a:r>
              <a:rPr lang="en-US" sz="2400" i="1" dirty="0">
                <a:latin typeface="ISOCPEUR" panose="020B0604020202020204" pitchFamily="34" charset="0"/>
              </a:rPr>
              <a:t>iOS.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ВЫБОР ЯЗЫКА ПРОГРАММИРОВАНИЯ</a:t>
            </a:r>
            <a:b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</a:br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И СРЕДСТВ РАЗРАБОТКИ</a:t>
            </a:r>
          </a:p>
        </p:txBody>
      </p:sp>
      <p:pic>
        <p:nvPicPr>
          <p:cNvPr id="10" name="Изображение1">
            <a:extLst>
              <a:ext uri="{FF2B5EF4-FFF2-40B4-BE49-F238E27FC236}">
                <a16:creationId xmlns:a16="http://schemas.microsoft.com/office/drawing/2014/main" id="{6582DD86-8FAA-AC42-A983-8E59C0D61E7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4" t="24467" r="512" b="13619"/>
          <a:stretch/>
        </p:blipFill>
        <p:spPr bwMode="auto">
          <a:xfrm>
            <a:off x="6724" y="3352800"/>
            <a:ext cx="9130552" cy="3200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C93E011-C4C2-174F-90A0-38C4C3F5FA36}"/>
              </a:ext>
            </a:extLst>
          </p:cNvPr>
          <p:cNvSpPr txBox="1"/>
          <p:nvPr/>
        </p:nvSpPr>
        <p:spPr>
          <a:xfrm>
            <a:off x="1630675" y="2667000"/>
            <a:ext cx="6095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i="1" dirty="0">
                <a:latin typeface="ISOCPEUR" panose="020B0604020202020204" pitchFamily="34" charset="0"/>
              </a:rPr>
              <a:t>Динамика популярности </a:t>
            </a:r>
            <a:r>
              <a:rPr lang="en-US" sz="2400" b="1" i="1" dirty="0">
                <a:latin typeface="ISOCPEUR" panose="020B0604020202020204" pitchFamily="34" charset="0"/>
              </a:rPr>
              <a:t>React Native</a:t>
            </a:r>
            <a:r>
              <a:rPr lang="ru-RU" sz="2400" i="1" dirty="0">
                <a:latin typeface="ISOCPEUR" panose="020B0604020202020204" pitchFamily="34" charset="0"/>
              </a:rPr>
              <a:t> (красный) и </a:t>
            </a:r>
            <a:r>
              <a:rPr lang="en-US" sz="2400" b="1" i="1" dirty="0">
                <a:latin typeface="ISOCPEUR" panose="020B0604020202020204" pitchFamily="34" charset="0"/>
              </a:rPr>
              <a:t>Flutter</a:t>
            </a:r>
            <a:r>
              <a:rPr lang="ru-RU" sz="2400" i="1" dirty="0">
                <a:latin typeface="ISOCPEUR" panose="020B0604020202020204" pitchFamily="34" charset="0"/>
              </a:rPr>
              <a:t> (синий)</a:t>
            </a:r>
            <a:endParaRPr lang="en-US" sz="2400" i="1" dirty="0">
              <a:latin typeface="ISOCPEUR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6481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nosense\Downloads\images.jpg">
            <a:extLst>
              <a:ext uri="{FF2B5EF4-FFF2-40B4-BE49-F238E27FC236}">
                <a16:creationId xmlns:a16="http://schemas.microsoft.com/office/drawing/2014/main" id="{CC7C03A5-B808-F44C-854B-D368352751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2500" t="11095" r="1666" b="11095"/>
          <a:stretch/>
        </p:blipFill>
        <p:spPr bwMode="auto">
          <a:xfrm>
            <a:off x="106676" y="149504"/>
            <a:ext cx="1752600" cy="1048514"/>
          </a:xfrm>
          <a:prstGeom prst="rect">
            <a:avLst/>
          </a:prstGeom>
          <a:noFill/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A165346-BA87-904A-9044-FEA2AFF4B9B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75" y="149504"/>
            <a:ext cx="4358649" cy="10485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392ED1-9DA5-3C46-B50F-3199692F2D1E}"/>
              </a:ext>
            </a:extLst>
          </p:cNvPr>
          <p:cNvSpPr txBox="1"/>
          <p:nvPr/>
        </p:nvSpPr>
        <p:spPr>
          <a:xfrm>
            <a:off x="0" y="1597928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i="1" dirty="0">
                <a:solidFill>
                  <a:schemeClr val="accent1">
                    <a:lumMod val="75000"/>
                  </a:schemeClr>
                </a:solidFill>
                <a:latin typeface="ISOCPEUR" panose="020B0604020202020204" pitchFamily="34" charset="0"/>
              </a:rPr>
              <a:t>АРХИТЕКТУРА ПРОГРАММНОГО СРЕДСТВА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EAEC912-74C2-B041-87D6-AF364A6C1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09800"/>
            <a:ext cx="9144000" cy="419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4666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562</TotalTime>
  <Words>451</Words>
  <Application>Microsoft Macintosh PowerPoint</Application>
  <PresentationFormat>On-screen Show (4:3)</PresentationFormat>
  <Paragraphs>59</Paragraphs>
  <Slides>21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ISOCPEUR</vt:lpstr>
      <vt:lpstr>Системный шрифт</vt:lpstr>
      <vt:lpstr>Тема Office</vt:lpstr>
      <vt:lpstr>Программное средство под операционную систему Android для отслеживания данных о состоянии здоровья больных сахарным диабетом людей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Устройство управления на основе микроконтроллера PIC16F777</dc:title>
  <dc:creator>nosense</dc:creator>
  <cp:lastModifiedBy>Microsoft Office User</cp:lastModifiedBy>
  <cp:revision>58</cp:revision>
  <dcterms:created xsi:type="dcterms:W3CDTF">2013-06-02T21:49:49Z</dcterms:created>
  <dcterms:modified xsi:type="dcterms:W3CDTF">2020-06-21T15:31:36Z</dcterms:modified>
</cp:coreProperties>
</file>

<file path=docProps/thumbnail.jpeg>
</file>